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3" r:id="rId4"/>
    <p:sldId id="264" r:id="rId5"/>
    <p:sldId id="259" r:id="rId6"/>
    <p:sldId id="260" r:id="rId7"/>
    <p:sldId id="261" r:id="rId8"/>
    <p:sldId id="269" r:id="rId9"/>
    <p:sldId id="262" r:id="rId10"/>
    <p:sldId id="265" r:id="rId11"/>
    <p:sldId id="279" r:id="rId12"/>
    <p:sldId id="266" r:id="rId13"/>
    <p:sldId id="280" r:id="rId14"/>
    <p:sldId id="281" r:id="rId15"/>
    <p:sldId id="282" r:id="rId16"/>
    <p:sldId id="267" r:id="rId17"/>
    <p:sldId id="277" r:id="rId18"/>
    <p:sldId id="278" r:id="rId19"/>
    <p:sldId id="268" r:id="rId20"/>
    <p:sldId id="270" r:id="rId21"/>
    <p:sldId id="272" r:id="rId22"/>
    <p:sldId id="273" r:id="rId23"/>
    <p:sldId id="271" r:id="rId24"/>
    <p:sldId id="283" r:id="rId25"/>
    <p:sldId id="274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4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8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4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7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3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6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05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1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7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3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5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9DB03-C6FC-4DF2-ABD9-47B2A467A455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8F76-5969-49B9-A4A0-49515814D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7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yclopedia.ru/" TargetMode="External"/><Relationship Id="rId2" Type="http://schemas.openxmlformats.org/officeDocument/2006/relationships/hyperlink" Target="http://feb-web.ru/feb/litenc/encyclo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library.ru/defaultx.asp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165" y="3123385"/>
            <a:ext cx="9439835" cy="1403791"/>
          </a:xfrm>
        </p:spPr>
        <p:txBody>
          <a:bodyPr>
            <a:normAutofit fontScale="90000"/>
          </a:bodyPr>
          <a:lstStyle/>
          <a:p>
            <a:r>
              <a:rPr lang="ru-RU" sz="6600" dirty="0"/>
              <a:t>Цифровые ресурсы </a:t>
            </a:r>
            <a:br>
              <a:rPr lang="ru-RU" sz="6600" dirty="0"/>
            </a:br>
            <a:r>
              <a:rPr lang="ru-RU" sz="6600" dirty="0"/>
              <a:t>для школьных библиотек, </a:t>
            </a:r>
            <a:r>
              <a:rPr lang="ru-RU" sz="4900" dirty="0"/>
              <a:t>или</a:t>
            </a:r>
            <a:br>
              <a:rPr lang="ru-RU" sz="4900" dirty="0"/>
            </a:br>
            <a:r>
              <a:rPr lang="ru-RU" sz="4900" dirty="0"/>
              <a:t>Розы и ангел в Измайловском саду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06471"/>
            <a:ext cx="9144000" cy="1810871"/>
          </a:xfrm>
        </p:spPr>
        <p:txBody>
          <a:bodyPr>
            <a:normAutofit/>
          </a:bodyPr>
          <a:lstStyle/>
          <a:p>
            <a:r>
              <a:rPr lang="ru-RU" sz="1600" dirty="0"/>
              <a:t>Совещание методистов по библиотечным фондам ИМЦ</a:t>
            </a:r>
          </a:p>
          <a:p>
            <a:r>
              <a:rPr lang="ru-RU" sz="1600" dirty="0"/>
              <a:t>24 сентября 2025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93C3F-79F7-4A51-9DFA-794CF7D60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279" y="345141"/>
            <a:ext cx="1632518" cy="2012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EE8AFE-3B0F-4E1C-996B-28E9E4679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013"/>
            <a:ext cx="12192000" cy="11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49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9557"/>
          </a:xfrm>
        </p:spPr>
        <p:txBody>
          <a:bodyPr>
            <a:normAutofit fontScale="90000"/>
          </a:bodyPr>
          <a:lstStyle/>
          <a:p>
            <a:r>
              <a:rPr lang="ru-RU" sz="4000" b="0" i="0" dirty="0">
                <a:solidFill>
                  <a:srgbClr val="004228"/>
                </a:solidFill>
                <a:effectLst/>
                <a:latin typeface="Arial" panose="020B0604020202020204" pitchFamily="34" charset="0"/>
              </a:rPr>
              <a:t>Информационно-коммуникационные технологии в школьной библиотеке</a:t>
            </a:r>
            <a:br>
              <a:rPr lang="ru-RU" b="0" i="0" dirty="0">
                <a:solidFill>
                  <a:srgbClr val="004228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936" y="1461248"/>
            <a:ext cx="9791865" cy="46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4274E-940C-4150-B348-ACC21546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Систематизация?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C2BCF-76E2-4039-806A-91FD9C9F8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Литературная энциклопедия. М., 1929—1939. Т. 1—9, 11. </a:t>
            </a:r>
            <a:r>
              <a:rPr lang="ru-RU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Ресурс воспроизводит многотомную «Литературную энциклопедию», изданную в Советском Союзе в период с 1929 по 1939 годы. </a:t>
            </a:r>
            <a:r>
              <a:rPr lang="ru-RU" b="0" i="1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2"/>
              </a:rPr>
              <a:t>http://feb-web.ru/feb/litenc/encyclop</a:t>
            </a:r>
            <a:endParaRPr lang="ru-RU" b="0" i="1" u="none" strike="noStrike" dirty="0">
              <a:solidFill>
                <a:srgbClr val="004228"/>
              </a:solidFill>
              <a:effectLst/>
              <a:latin typeface="Arial" panose="020B0604020202020204" pitchFamily="34" charset="0"/>
            </a:endParaRPr>
          </a:p>
          <a:p>
            <a:endParaRPr lang="ru-RU" i="1" dirty="0">
              <a:solidFill>
                <a:srgbClr val="004228"/>
              </a:solidFill>
              <a:latin typeface="Arial" panose="020B0604020202020204" pitchFamily="34" charset="0"/>
            </a:endParaRPr>
          </a:p>
          <a:p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Мир энциклопедий. </a:t>
            </a:r>
            <a:r>
              <a:rPr lang="ru-RU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Каталог энциклопедий, доступных в онлайн режиме по рубрикам.</a:t>
            </a:r>
            <a:r>
              <a:rPr lang="ru-RU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3"/>
              </a:rPr>
              <a:t>http://www.encyclopedia.ru</a:t>
            </a:r>
            <a:endParaRPr lang="ru-RU" b="0" i="1" u="none" strike="noStrike" dirty="0">
              <a:solidFill>
                <a:srgbClr val="004228"/>
              </a:solidFill>
              <a:effectLst/>
              <a:latin typeface="Arial" panose="020B0604020202020204" pitchFamily="34" charset="0"/>
            </a:endParaRPr>
          </a:p>
          <a:p>
            <a:endParaRPr lang="ru-RU" b="1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Научная электронная библиотека eLIBRARY.RU</a:t>
            </a:r>
            <a:r>
              <a:rPr lang="ru-RU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это крупнейший российский информационный портал в области науки, технологии, медицины и образования, содержащий рефераты и полные тексты более 12 млн научных статей и публикаций. На платформе eLIBRARY.RU доступны электронные версии более 1900 российских научно-технических журналов, в том числе более 900 журналов в открытом доступе. </a:t>
            </a:r>
            <a:r>
              <a:rPr lang="ru-RU" b="0" i="1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4"/>
              </a:rPr>
              <a:t>http://elibrary.ru/defaultx.asp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0110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04" y="432262"/>
            <a:ext cx="11014363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2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41886-0978-4241-ACD9-D0BE0CECB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B5940A-4A05-4658-83C9-E7C0A4F4D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5" y="365125"/>
            <a:ext cx="11190483" cy="6127750"/>
          </a:xfrm>
        </p:spPr>
      </p:pic>
    </p:spTree>
    <p:extLst>
      <p:ext uri="{BB962C8B-B14F-4D97-AF65-F5344CB8AC3E}">
        <p14:creationId xmlns:p14="http://schemas.microsoft.com/office/powerpoint/2010/main" val="1868313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612C-0B95-44EF-B9FA-72010E7B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336D4A-90D2-42A2-8A24-070856C58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6221" b="7009"/>
          <a:stretch/>
        </p:blipFill>
        <p:spPr>
          <a:xfrm>
            <a:off x="914400" y="475129"/>
            <a:ext cx="10945905" cy="5549153"/>
          </a:xfrm>
        </p:spPr>
      </p:pic>
    </p:spTree>
    <p:extLst>
      <p:ext uri="{BB962C8B-B14F-4D97-AF65-F5344CB8AC3E}">
        <p14:creationId xmlns:p14="http://schemas.microsoft.com/office/powerpoint/2010/main" val="140234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9D44B-C54E-4BAB-B14D-B34F5BD7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37187F-4D65-46D7-87E0-3C6BC46C8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497" y="365125"/>
            <a:ext cx="10593709" cy="6167578"/>
          </a:xfrm>
        </p:spPr>
      </p:pic>
    </p:spTree>
    <p:extLst>
      <p:ext uri="{BB962C8B-B14F-4D97-AF65-F5344CB8AC3E}">
        <p14:creationId xmlns:p14="http://schemas.microsoft.com/office/powerpoint/2010/main" val="75913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2096294"/>
            <a:ext cx="1047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3455"/>
            <a:ext cx="10425545" cy="615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18" y="365125"/>
            <a:ext cx="10932594" cy="61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0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494" y="133004"/>
            <a:ext cx="1048530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7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59660"/>
          </a:xfrm>
        </p:spPr>
        <p:txBody>
          <a:bodyPr/>
          <a:lstStyle/>
          <a:p>
            <a:r>
              <a:rPr lang="en-US" dirty="0"/>
              <a:t>https://web-landia.ru/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174" y="1288472"/>
            <a:ext cx="9048789" cy="5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2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522" y="1825625"/>
            <a:ext cx="85769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544" y="469356"/>
            <a:ext cx="10531256" cy="61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896" y="328630"/>
            <a:ext cx="11159562" cy="62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9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501" y="295836"/>
            <a:ext cx="9666239" cy="61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8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D5C498E-C62A-41FC-9C2D-82865035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«Театры-Буфф»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49AC61E-BA07-48F0-BA0F-92F7B84FA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27" y="1419022"/>
            <a:ext cx="8066955" cy="5380659"/>
          </a:xfrm>
        </p:spPr>
      </p:pic>
    </p:spTree>
    <p:extLst>
      <p:ext uri="{BB962C8B-B14F-4D97-AF65-F5344CB8AC3E}">
        <p14:creationId xmlns:p14="http://schemas.microsoft.com/office/powerpoint/2010/main" val="331608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130" y="562672"/>
            <a:ext cx="10016106" cy="59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2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пройти в библиотеку?</a:t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65730" y="1280160"/>
            <a:ext cx="8989950" cy="502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935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0" t="10859" r="1721" b="4777"/>
          <a:stretch/>
        </p:blipFill>
        <p:spPr>
          <a:xfrm>
            <a:off x="638300" y="683092"/>
            <a:ext cx="10715500" cy="580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222" y="432262"/>
            <a:ext cx="11026342" cy="62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30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202" y="365126"/>
            <a:ext cx="10634591" cy="63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93" y="338083"/>
            <a:ext cx="10187095" cy="64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8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224" y="97358"/>
            <a:ext cx="10546800" cy="64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4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339" y="457200"/>
            <a:ext cx="10397922" cy="62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771" y="365125"/>
            <a:ext cx="10589029" cy="61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42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179</Words>
  <Application>Microsoft Office PowerPoint</Application>
  <PresentationFormat>Широкоэкранный</PresentationFormat>
  <Paragraphs>13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Цифровые ресурсы  для школьных библиотек, или Розы и ангел в Измайловском саду</vt:lpstr>
      <vt:lpstr>https://web-landia.ru/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Информационно-коммуникационные технологии в школьной библиотеке </vt:lpstr>
      <vt:lpstr>Систематизация?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«Театры-Буфф»</vt:lpstr>
      <vt:lpstr>Презентация PowerPoint</vt:lpstr>
      <vt:lpstr>Как пройти в библиотеку?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Цифровые ресурсы  для школьных библиотек</dc:title>
  <dc:creator>User</dc:creator>
  <cp:lastModifiedBy>Пользователь</cp:lastModifiedBy>
  <cp:revision>19</cp:revision>
  <dcterms:created xsi:type="dcterms:W3CDTF">2025-09-20T15:31:25Z</dcterms:created>
  <dcterms:modified xsi:type="dcterms:W3CDTF">2025-09-24T08:26:30Z</dcterms:modified>
</cp:coreProperties>
</file>